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28"/>
  </p:notesMasterIdLst>
  <p:sldIdLst>
    <p:sldId id="256" r:id="rId2"/>
    <p:sldId id="257" r:id="rId3"/>
    <p:sldId id="262" r:id="rId4"/>
    <p:sldId id="280" r:id="rId5"/>
    <p:sldId id="258" r:id="rId6"/>
    <p:sldId id="270" r:id="rId7"/>
    <p:sldId id="277" r:id="rId8"/>
    <p:sldId id="278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59" r:id="rId20"/>
    <p:sldId id="290" r:id="rId21"/>
    <p:sldId id="260" r:id="rId22"/>
    <p:sldId id="261" r:id="rId23"/>
    <p:sldId id="271" r:id="rId24"/>
    <p:sldId id="264" r:id="rId25"/>
    <p:sldId id="273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573E0-80FD-4481-AB3D-1081028FECD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21D4A-3936-4EA7-B636-7D3FE892C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1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21D4A-3936-4EA7-B636-7D3FE892C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5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21D4A-3936-4EA7-B636-7D3FE892C4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4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21D4A-3936-4EA7-B636-7D3FE892C4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4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822C-5837-41F3-A2CB-ABF9F03563C2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00B9DCC-6884-466A-9009-5B9685FF6D29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2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02935D3-C866-461E-BA9D-02C25AC3E22E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6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6BE172C-1610-43D4-9C7B-66CD0B47EF1C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412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28EAEAC-4583-4548-B82E-EBF050380BD5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74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D43BC2F-931C-4560-AE73-2DA973A556CF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085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4CFE475-7E7C-466A-9217-71636531BE2A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09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892D84-7535-499D-AD00-995FCF362F52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81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7095B37-B990-4DE8-9FB7-0D357D37741E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3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FB0D780-A76B-4358-B5BE-870CD9581E38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8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96669AC-927E-4802-BFA1-923E41825E43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2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A70A253-E2E6-4077-929E-E5C490C76273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2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F41B949-8181-4E28-A8C9-8C3ECEB9AAD8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0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CDFE2E4-D757-46D5-B284-60B78261129C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2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E11747D-8372-431A-8703-A3047285C45A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A84BAED-7D23-484F-8A0B-A34A906F6099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AE07444-C62E-4373-829E-9D5623CB5326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6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r"/>
            <a:fld id="{BDE0D3C6-307B-49D7-B4D5-546C5A681533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25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42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4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0.png"/><Relationship Id="rId5" Type="http://schemas.microsoft.com/office/2007/relationships/media" Target="../media/media3.wav"/><Relationship Id="rId10" Type="http://schemas.openxmlformats.org/officeDocument/2006/relationships/image" Target="../media/image39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749F12B-A03B-9A6C-8EC2-F0CFDA81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592" r="-1" b="-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669DD0-0F62-2976-CF9B-743476D0B1AD}"/>
              </a:ext>
            </a:extLst>
          </p:cNvPr>
          <p:cNvSpPr txBox="1"/>
          <p:nvPr/>
        </p:nvSpPr>
        <p:spPr>
          <a:xfrm>
            <a:off x="784831" y="1525627"/>
            <a:ext cx="3649145" cy="3342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  <a:ea typeface="+mj-ea"/>
                <a:cs typeface="+mj-cs"/>
              </a:rPr>
              <a:t>Deep Learning Based </a:t>
            </a: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Text Independent </a:t>
            </a:r>
            <a:r>
              <a:rPr lang="en-US" sz="4000" b="1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  <a:ea typeface="+mj-ea"/>
                <a:cs typeface="+mj-cs"/>
              </a:rPr>
              <a:t>Speaker Recognition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3983"/>
              </p:ext>
            </p:extLst>
          </p:nvPr>
        </p:nvGraphicFramePr>
        <p:xfrm>
          <a:off x="4863397" y="3155395"/>
          <a:ext cx="6042324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1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211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Sayba</a:t>
                      </a:r>
                      <a:r>
                        <a:rPr lang="en-US" sz="2000" b="1" dirty="0"/>
                        <a:t> Kamal </a:t>
                      </a:r>
                      <a:r>
                        <a:rPr lang="en-US" sz="2000" b="1" dirty="0" err="1"/>
                        <a:t>Orni</a:t>
                      </a:r>
                      <a:r>
                        <a:rPr lang="en-US" sz="2000" b="1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2006009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Soumik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Saha</a:t>
                      </a:r>
                      <a:r>
                        <a:rPr lang="en-US" sz="2000" b="1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2006011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Adith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Saha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Dipro</a:t>
                      </a:r>
                      <a:r>
                        <a:rPr lang="en-US" sz="2000" b="1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2006018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Nittya Ananda Biswas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2006025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75973" y="2596550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Group Number : 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1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8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Mel Spectrogram: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631" y="1539041"/>
            <a:ext cx="1144214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u="sng" dirty="0">
                <a:cs typeface="Arial" panose="020B0604020202020204" pitchFamily="34" charset="0"/>
              </a:rPr>
              <a:t>Step 1: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u="sng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/>
              <a:t>      Apply </a:t>
            </a:r>
            <a:r>
              <a:rPr lang="en-US" dirty="0"/>
              <a:t>over-lapping </a:t>
            </a:r>
            <a:r>
              <a:rPr lang="en-US" sz="1800" b="0" i="0" u="none" strike="noStrike" baseline="0" dirty="0"/>
              <a:t>windowing function to signal</a:t>
            </a:r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endParaRPr lang="en-US" sz="1800" b="0" i="0" u="none" strike="noStrike" baseline="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   We used Hann window for the windowing purposes.                 Window size=Frame Size=2048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   </a:t>
            </a:r>
            <a:r>
              <a:rPr lang="en-US" sz="1800" b="0" i="0" u="none" strike="noStrike" baseline="0" dirty="0"/>
              <a:t>Mathematical Equation for calculating STFT					Hop size=512      Sampling Freq= </a:t>
            </a:r>
            <a:r>
              <a:rPr lang="en-US" sz="1800" b="0" i="0" u="none" strike="noStrike" baseline="0" dirty="0">
                <a:cs typeface="Arial" panose="020B0604020202020204" pitchFamily="34" charset="0"/>
              </a:rPr>
              <a:t>8k</a:t>
            </a:r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endParaRPr lang="en-US" dirty="0"/>
          </a:p>
          <a:p>
            <a:endParaRPr lang="en-US" sz="1800" b="0" i="0" u="none" strike="noStrike" baseline="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u="sng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i="0" u="sng" strike="noStrike" baseline="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i="0" u="sng" strike="noStrike" baseline="0" dirty="0">
              <a:cs typeface="Arial" panose="020B0604020202020204" pitchFamily="34" charset="0"/>
            </a:endParaRPr>
          </a:p>
          <a:p>
            <a:r>
              <a:rPr lang="en-US" sz="2000" b="1" u="sng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4B20F6-77BD-4D4B-86C7-1A8B623D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74" y="3104179"/>
            <a:ext cx="2620840" cy="518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4F86749-5331-4B47-B3FF-CAF645C4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23" y="1539041"/>
            <a:ext cx="4323737" cy="1315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E29847-2E0C-4244-9F9A-600B9038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918" y="3005751"/>
            <a:ext cx="4379945" cy="846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70B4F51-5817-4CA3-BA94-70947D7C8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142" y="5187596"/>
            <a:ext cx="5606073" cy="141775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D6BA3338-3EDF-4D51-96A6-E55C1EA3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3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8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Mel Spectrogram: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69484" y="1847749"/>
                <a:ext cx="8203721" cy="374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cs typeface="Arial" panose="020B0604020202020204" pitchFamily="34" charset="0"/>
                  </a:rPr>
                  <a:t>The STFT gives us a complex matrix as output.</a:t>
                </a:r>
              </a:p>
              <a:p>
                <a:endParaRPr 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cs typeface="Arial" panose="020B0604020202020204" pitchFamily="34" charset="0"/>
                  </a:rPr>
                  <a:t>Output =Spectral Matrix (Frequency bins(1025) , Frames(16))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sz="200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sz="20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cs typeface="Arial" panose="020B0604020202020204" pitchFamily="34" charset="0"/>
                  </a:rPr>
                  <a:t>Frequency Bins</a:t>
                </a:r>
                <a:r>
                  <a:rPr lang="en-US" sz="2400" dirty="0">
                    <a:cs typeface="Arial" panose="020B0604020202020204" pitchFamily="34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𝐹𝑟𝑎𝑚𝑒𝑠𝑖𝑧𝑒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(2048)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cs typeface="Arial" panose="020B0604020202020204" pitchFamily="34" charset="0"/>
                  </a:rPr>
                  <a:t>+1 = 1025 </a:t>
                </a:r>
              </a:p>
              <a:p>
                <a:r>
                  <a:rPr lang="en-US" sz="2000" dirty="0">
                    <a:cs typeface="Arial" panose="020B0604020202020204" pitchFamily="34" charset="0"/>
                  </a:rPr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endParaRPr lang="en-US" sz="2000" i="0" strike="noStrike" baseline="0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cs typeface="Arial" panose="020B0604020202020204" pitchFamily="34" charset="0"/>
                  </a:rPr>
                  <a:t>Frames=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𝑆𝑎𝑚𝑝𝑙𝑒𝑠</m:t>
                        </m:r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𝐹𝑟𝑎𝑚𝑒𝑠𝑖𝑧𝑒</m:t>
                        </m:r>
                      </m:num>
                      <m:den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𝐻𝑜𝑝𝑠𝑖𝑧𝑒</m:t>
                        </m:r>
                      </m:den>
                    </m:f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cs typeface="Arial" panose="020B0604020202020204" pitchFamily="34" charset="0"/>
                  </a:rPr>
                  <a:t>+1   = </a:t>
                </a:r>
                <a:r>
                  <a:rPr lang="en-US" dirty="0">
                    <a:cs typeface="Arial" panose="020B0604020202020204" pitchFamily="34" charset="0"/>
                  </a:rPr>
                  <a:t>16</a:t>
                </a:r>
                <a:endParaRPr lang="en-US" sz="18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b="1" i="0" u="sng" strike="noStrike" baseline="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84" y="1847749"/>
                <a:ext cx="8203721" cy="3747949"/>
              </a:xfrm>
              <a:prstGeom prst="rect">
                <a:avLst/>
              </a:prstGeom>
              <a:blipFill>
                <a:blip r:embed="rId2"/>
                <a:stretch>
                  <a:fillRect l="-669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A0B6E24-7C6D-4F74-8917-C9CD51F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8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49" y="-1111810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Mel Spectrogram: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11" y="1010545"/>
            <a:ext cx="1183892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i="0" u="sng" strike="noStrike" baseline="0" dirty="0">
                <a:cs typeface="Arial" panose="020B0604020202020204" pitchFamily="34" charset="0"/>
              </a:rPr>
              <a:t>Step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u="sng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Arial" panose="020B0604020202020204" pitchFamily="34" charset="0"/>
              </a:rPr>
              <a:t> Now the magnitude is taken from the output spectral matrix and we take logarithm of the amplitudes which ensures the scale is compatible with how we perceive the audio signal. </a:t>
            </a:r>
            <a:endParaRPr lang="en-US" sz="2000" i="0" strike="noStrike" baseline="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i="0" u="sng" strike="noStrike" baseline="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u="sng" dirty="0">
              <a:cs typeface="Arial" panose="020B0604020202020204" pitchFamily="34" charset="0"/>
            </a:endParaRPr>
          </a:p>
          <a:p>
            <a:endParaRPr lang="en-US" sz="1800" b="0" i="0" u="none" strike="noStrike" baseline="0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i="0" u="none" strike="noStrike" baseline="0" dirty="0">
                <a:cs typeface="Arial" panose="020B0604020202020204" pitchFamily="34" charset="0"/>
              </a:rPr>
              <a:t>Now we can plot the spectra next to each other to generate a </a:t>
            </a:r>
            <a:r>
              <a:rPr lang="en-US" sz="2000" i="1" u="none" strike="noStrike" baseline="0" dirty="0">
                <a:cs typeface="Arial" panose="020B0604020202020204" pitchFamily="34" charset="0"/>
              </a:rPr>
              <a:t>surface </a:t>
            </a:r>
            <a:endParaRPr lang="en-US" sz="2000" i="0" u="none" strike="noStrike" baseline="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i="0" u="sng" strike="noStrike" baseline="0" dirty="0"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62FD20-33B9-4D5B-B3AB-E8646079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81" y="2458551"/>
            <a:ext cx="3025409" cy="581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1F90E0-F9E7-4795-AEE3-044E7CA7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25" y="3551302"/>
            <a:ext cx="4250677" cy="2831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848B2A9-64C2-41C4-BA61-E5532438D38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19964" y="3551301"/>
            <a:ext cx="4207395" cy="2831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53DC6D0-84B0-4A3E-9556-8DB61A818CE5}"/>
              </a:ext>
            </a:extLst>
          </p:cNvPr>
          <p:cNvSpPr txBox="1"/>
          <p:nvPr/>
        </p:nvSpPr>
        <p:spPr>
          <a:xfrm>
            <a:off x="6888480" y="6501788"/>
            <a:ext cx="56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Amplitude Spectrogram Of Speaker ID: 0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27F3A0-EE0F-45A3-B79D-52DED1A62A33}"/>
              </a:ext>
            </a:extLst>
          </p:cNvPr>
          <p:cNvSpPr txBox="1"/>
          <p:nvPr/>
        </p:nvSpPr>
        <p:spPr>
          <a:xfrm>
            <a:off x="2346960" y="6491016"/>
            <a:ext cx="56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Spectrogram Structure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1FFA6D4-9773-48E4-9B0E-0B4D947E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9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919338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Mel Spectrogram: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229" y="1270192"/>
            <a:ext cx="117075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i="0" u="sng" strike="noStrike" baseline="0" dirty="0">
                <a:cs typeface="Arial" panose="020B0604020202020204" pitchFamily="34" charset="0"/>
              </a:rPr>
              <a:t>Step 3: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u="sng" dirty="0"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cs typeface="Arial" panose="020B0604020202020204" pitchFamily="34" charset="0"/>
              </a:rPr>
              <a:t>Humans perceive frequency logarithmically so we need a Perceptually-relevant frequency representation. That’s why we use </a:t>
            </a:r>
            <a:r>
              <a:rPr lang="en-US" sz="1800" b="0" i="0" u="none" strike="noStrike" baseline="0" dirty="0" err="1">
                <a:cs typeface="Arial" panose="020B0604020202020204" pitchFamily="34" charset="0"/>
              </a:rPr>
              <a:t>mel</a:t>
            </a:r>
            <a:r>
              <a:rPr lang="en-US" sz="1800" b="0" i="0" u="none" strike="noStrike" baseline="0" dirty="0">
                <a:cs typeface="Arial" panose="020B0604020202020204" pitchFamily="34" charset="0"/>
              </a:rPr>
              <a:t> frequency where </a:t>
            </a:r>
            <a:r>
              <a:rPr lang="en-US" sz="1800" b="0" i="0" u="none" strike="noStrike" baseline="0" dirty="0"/>
              <a:t>Equal distances on the scale have same “perceptual” distance.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Arial" panose="020B0604020202020204" pitchFamily="34" charset="0"/>
              </a:rPr>
              <a:t>Converting Frequency to </a:t>
            </a:r>
            <a:r>
              <a:rPr lang="en-US" dirty="0" err="1">
                <a:cs typeface="Arial" panose="020B0604020202020204" pitchFamily="34" charset="0"/>
              </a:rPr>
              <a:t>mel</a:t>
            </a:r>
            <a:r>
              <a:rPr lang="en-US" dirty="0">
                <a:cs typeface="Arial" panose="020B0604020202020204" pitchFamily="34" charset="0"/>
              </a:rPr>
              <a:t> scale: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/>
              <a:t>We Choose number of </a:t>
            </a:r>
            <a:r>
              <a:rPr lang="en-US" sz="1800" b="0" i="0" u="none" strike="noStrike" baseline="0" dirty="0" err="1"/>
              <a:t>mel</a:t>
            </a:r>
            <a:r>
              <a:rPr lang="en-US" sz="1800" b="0" i="0" u="none" strike="noStrike" baseline="0" dirty="0"/>
              <a:t> bands (128)</a:t>
            </a:r>
            <a:endParaRPr lang="en-US" sz="1800" b="1" i="0" u="none" strike="noStrike" baseline="0" dirty="0">
              <a:highlight>
                <a:srgbClr val="FF0000"/>
              </a:highlight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/>
              <a:t>And then we Construct </a:t>
            </a:r>
            <a:r>
              <a:rPr lang="en-US" sz="1800" b="0" i="0" u="none" strike="noStrike" baseline="0" dirty="0" err="1"/>
              <a:t>mel</a:t>
            </a:r>
            <a:r>
              <a:rPr lang="en-US" sz="1800" b="0" i="0" u="none" strike="noStrike" baseline="0" dirty="0"/>
              <a:t> filter banks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Arial" panose="020B0604020202020204" pitchFamily="34" charset="0"/>
              </a:rPr>
              <a:t>Finally </a:t>
            </a:r>
            <a:r>
              <a:rPr lang="en-US" sz="1800" b="0" i="0" u="none" strike="noStrike" baseline="0" dirty="0"/>
              <a:t>Applying </a:t>
            </a:r>
            <a:r>
              <a:rPr lang="en-US" sz="1800" b="0" i="0" u="none" strike="noStrike" baseline="0" dirty="0" err="1"/>
              <a:t>mel</a:t>
            </a:r>
            <a:r>
              <a:rPr lang="en-US" sz="1800" b="0" i="0" u="none" strike="noStrike" baseline="0" dirty="0"/>
              <a:t> filter banks to spectrogram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i="0" u="none" strike="noStrike" baseline="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i="0" u="sng" strike="noStrike" baseline="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22A663-81CC-4774-80E3-9775BB93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09" y="3599386"/>
            <a:ext cx="3390045" cy="81444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1E6BB45-E447-4500-9F02-0048F110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0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8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Mel Spectrogram: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22363D-92B5-4ADC-AFC4-73FE7D240C26}"/>
              </a:ext>
            </a:extLst>
          </p:cNvPr>
          <p:cNvSpPr txBox="1"/>
          <p:nvPr/>
        </p:nvSpPr>
        <p:spPr>
          <a:xfrm>
            <a:off x="636954" y="1715368"/>
            <a:ext cx="66477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cs typeface="Arial" panose="020B0604020202020204" pitchFamily="34" charset="0"/>
              </a:rPr>
              <a:t>1.Convert lowest / highest frequency to Mel</a:t>
            </a:r>
          </a:p>
          <a:p>
            <a:r>
              <a:rPr lang="en-US" sz="2000" b="0" i="0" u="none" strike="noStrike" dirty="0">
                <a:cs typeface="Arial" panose="020B0604020202020204" pitchFamily="34" charset="0"/>
              </a:rPr>
              <a:t>2. Create</a:t>
            </a:r>
            <a:r>
              <a:rPr lang="en-US" sz="2000" dirty="0">
                <a:cs typeface="Arial" panose="020B0604020202020204" pitchFamily="34" charset="0"/>
              </a:rPr>
              <a:t> 128</a:t>
            </a:r>
            <a:r>
              <a:rPr lang="en-US" sz="2000" b="0" i="0" u="none" strike="noStrike" dirty="0">
                <a:cs typeface="Arial" panose="020B0604020202020204" pitchFamily="34" charset="0"/>
              </a:rPr>
              <a:t> bands equally spaced points</a:t>
            </a:r>
          </a:p>
          <a:p>
            <a:r>
              <a:rPr lang="en-US" sz="2000" b="0" i="0" u="none" strike="noStrike" dirty="0">
                <a:cs typeface="Arial" panose="020B0604020202020204" pitchFamily="34" charset="0"/>
              </a:rPr>
              <a:t>3. Convert points back to Hertz</a:t>
            </a:r>
          </a:p>
          <a:p>
            <a:r>
              <a:rPr lang="en-US" sz="2000" b="0" i="0" u="none" strike="noStrike" dirty="0">
                <a:cs typeface="Arial" panose="020B0604020202020204" pitchFamily="34" charset="0"/>
              </a:rPr>
              <a:t>4. Round to nearest frequency bin</a:t>
            </a:r>
          </a:p>
          <a:p>
            <a:r>
              <a:rPr lang="en-US" sz="2000" b="0" i="0" u="none" strike="noStrike" dirty="0">
                <a:cs typeface="Arial" panose="020B0604020202020204" pitchFamily="34" charset="0"/>
              </a:rPr>
              <a:t>5. Create triangular filters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4293B2-3353-420F-A943-E9CB95F57F0C}"/>
              </a:ext>
            </a:extLst>
          </p:cNvPr>
          <p:cNvSpPr txBox="1"/>
          <p:nvPr/>
        </p:nvSpPr>
        <p:spPr>
          <a:xfrm>
            <a:off x="406400" y="1346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u="sng" dirty="0">
                <a:cs typeface="Arial" panose="020B0604020202020204" pitchFamily="34" charset="0"/>
              </a:rPr>
              <a:t>Mel Filter Banks:</a:t>
            </a:r>
            <a:endParaRPr lang="en-US" sz="1800" b="1" i="0" u="sng" strike="noStrike" baseline="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BAC9DDE-36AB-48C6-8E12-E3D9533CFF3F}"/>
              </a:ext>
            </a:extLst>
          </p:cNvPr>
          <p:cNvSpPr txBox="1"/>
          <p:nvPr/>
        </p:nvSpPr>
        <p:spPr>
          <a:xfrm>
            <a:off x="867509" y="6430571"/>
            <a:ext cx="56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Mel Filter Bank Response For Mel Size of 20 (Demo)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xmlns="" id="{C7D5A72B-6EAA-4C18-89F6-6EBBC148A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5645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32774DC-67FB-46AC-BDBE-2DCD55DF9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400" y="3455249"/>
            <a:ext cx="5384800" cy="2867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D57EF7F-A08C-4E07-AD24-FA76768546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8967" y="3455249"/>
            <a:ext cx="5355835" cy="2867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D9E35F-25FD-42C2-8CAB-878D7785CC72}"/>
              </a:ext>
            </a:extLst>
          </p:cNvPr>
          <p:cNvSpPr txBox="1"/>
          <p:nvPr/>
        </p:nvSpPr>
        <p:spPr>
          <a:xfrm>
            <a:off x="6929120" y="6430570"/>
            <a:ext cx="56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Mel Filter Bank Response For Mel Size of 128 (Used)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EEF12A2-9C04-40A4-8923-B02D31CB8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09" y="1122466"/>
            <a:ext cx="4833150" cy="17480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5B2F828-1DE6-4BC3-BD7E-780A59C74D69}"/>
              </a:ext>
            </a:extLst>
          </p:cNvPr>
          <p:cNvSpPr txBox="1"/>
          <p:nvPr/>
        </p:nvSpPr>
        <p:spPr>
          <a:xfrm>
            <a:off x="7406640" y="2978423"/>
            <a:ext cx="56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Mel Filter Bank For Mel Size of 6 (Demo)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D776CCAC-1B88-4EBE-BACD-B8A05202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1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-746997"/>
            <a:ext cx="4329771" cy="2123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 dirty="0"/>
              <a:t>Mel Spectrogram</a:t>
            </a:r>
            <a:r>
              <a:rPr lang="en-US" sz="3600" b="1" u="sng" dirty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921" y="633012"/>
            <a:ext cx="1076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Applying the </a:t>
            </a:r>
            <a:r>
              <a:rPr lang="en-US" sz="1600" dirty="0" err="1">
                <a:cs typeface="Arial" panose="020B0604020202020204" pitchFamily="34" charset="0"/>
              </a:rPr>
              <a:t>mel</a:t>
            </a:r>
            <a:r>
              <a:rPr lang="en-US" sz="1600" dirty="0">
                <a:cs typeface="Arial" panose="020B0604020202020204" pitchFamily="34" charset="0"/>
              </a:rPr>
              <a:t> filter bank on the spectrogram matrix we get the </a:t>
            </a:r>
            <a:r>
              <a:rPr lang="en-US" sz="1600" dirty="0" err="1">
                <a:cs typeface="Arial" panose="020B0604020202020204" pitchFamily="34" charset="0"/>
              </a:rPr>
              <a:t>mel</a:t>
            </a:r>
            <a:r>
              <a:rPr lang="en-US" sz="1600" dirty="0">
                <a:cs typeface="Arial" panose="020B0604020202020204" pitchFamily="34" charset="0"/>
              </a:rPr>
              <a:t> spectrogram matrix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738A00-05A9-4715-BA06-1998B9C9C918}"/>
              </a:ext>
            </a:extLst>
          </p:cNvPr>
          <p:cNvSpPr txBox="1"/>
          <p:nvPr/>
        </p:nvSpPr>
        <p:spPr>
          <a:xfrm>
            <a:off x="593921" y="1063517"/>
            <a:ext cx="1076964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Spectrogram Matrix, Y=(1025, 16) </a:t>
            </a:r>
          </a:p>
          <a:p>
            <a:endParaRPr lang="en-US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Mel Filter Matrix ,M=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M</a:t>
            </a:r>
            <a:r>
              <a:rPr lang="en-US" sz="1600" baseline="-25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(128 x 1025)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Mel Spectrogram matrix, M’</a:t>
            </a:r>
            <a:r>
              <a:rPr lang="en-US" sz="1600" baseline="-25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(128 x 16)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= M</a:t>
            </a:r>
            <a:r>
              <a:rPr lang="en-US" sz="1600" baseline="-25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(128 x 1025)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Y</a:t>
            </a:r>
            <a:r>
              <a:rPr lang="en-US" sz="1600" baseline="-25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(1025 x 16)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5729C8-5C2F-4BAE-B459-D4E8DC3A8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5638" y="2479686"/>
            <a:ext cx="5195515" cy="3745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EB3653-2841-409F-8BFF-7DB06B58A70D}"/>
              </a:ext>
            </a:extLst>
          </p:cNvPr>
          <p:cNvSpPr txBox="1"/>
          <p:nvPr/>
        </p:nvSpPr>
        <p:spPr>
          <a:xfrm>
            <a:off x="1091046" y="6365304"/>
            <a:ext cx="413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Mel Spectrogram for Speaker ID -0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14D9DEF-937F-4480-9827-AAACD4449A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609" y="2479687"/>
            <a:ext cx="4897120" cy="3745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12C82A-F632-4477-813B-2CB8D1BFDBC8}"/>
              </a:ext>
            </a:extLst>
          </p:cNvPr>
          <p:cNvSpPr txBox="1"/>
          <p:nvPr/>
        </p:nvSpPr>
        <p:spPr>
          <a:xfrm>
            <a:off x="6965836" y="6365304"/>
            <a:ext cx="413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Mel Spectrogram for Speaker ID -1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4FEEF10C-2039-4BFE-8A34-FEAAD150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6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8" y="-736458"/>
            <a:ext cx="9136233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 u="sng" strike="noStrike" baseline="0" dirty="0">
                <a:latin typeface="+mn-lt"/>
              </a:rPr>
              <a:t>Mel-Frequency Cepstral Coefficients( MFCC)</a:t>
            </a:r>
            <a:endParaRPr lang="en-US" sz="4400" b="1" u="sng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417" y="1591575"/>
            <a:ext cx="1197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u="sng" dirty="0">
                <a:cs typeface="Arial" panose="020B0604020202020204" pitchFamily="34" charset="0"/>
              </a:rPr>
              <a:t>Discrete Cosine Transform</a:t>
            </a:r>
          </a:p>
          <a:p>
            <a:r>
              <a:rPr lang="en-US" sz="2000" dirty="0">
                <a:cs typeface="Arial" panose="020B0604020202020204" pitchFamily="34" charset="0"/>
              </a:rPr>
              <a:t>We try to fit different frequency cosine wave in the log amplitude curve and how well that curve fits the log amplitude curve represents the MFCC coefficient  for that particular frequency. 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206E3B2-C527-48F2-A463-A7FB3F51E427}"/>
              </a:ext>
            </a:extLst>
          </p:cNvPr>
          <p:cNvGrpSpPr/>
          <p:nvPr/>
        </p:nvGrpSpPr>
        <p:grpSpPr>
          <a:xfrm>
            <a:off x="566670" y="1351222"/>
            <a:ext cx="11058660" cy="923330"/>
            <a:chOff x="640861" y="1937375"/>
            <a:chExt cx="11058660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C33405A-8877-4079-B7F1-9EC100215C03}"/>
                </a:ext>
              </a:extLst>
            </p:cNvPr>
            <p:cNvSpPr txBox="1"/>
            <p:nvPr/>
          </p:nvSpPr>
          <p:spPr>
            <a:xfrm>
              <a:off x="10502698" y="2177728"/>
              <a:ext cx="119682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MFCC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143C527C-EE58-4283-829B-0D2A29D3041C}"/>
                </a:ext>
              </a:extLst>
            </p:cNvPr>
            <p:cNvSpPr txBox="1"/>
            <p:nvPr/>
          </p:nvSpPr>
          <p:spPr>
            <a:xfrm>
              <a:off x="640861" y="2177729"/>
              <a:ext cx="147710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Waveform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2CF9499-F6BA-4DB0-B629-A62164610A45}"/>
                </a:ext>
              </a:extLst>
            </p:cNvPr>
            <p:cNvSpPr txBox="1"/>
            <p:nvPr/>
          </p:nvSpPr>
          <p:spPr>
            <a:xfrm>
              <a:off x="2683181" y="2177728"/>
              <a:ext cx="95379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STFT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AE3B0E4-5E87-4DCD-BABD-B3FC1AB85743}"/>
                </a:ext>
              </a:extLst>
            </p:cNvPr>
            <p:cNvSpPr txBox="1"/>
            <p:nvPr/>
          </p:nvSpPr>
          <p:spPr>
            <a:xfrm>
              <a:off x="4202190" y="2039228"/>
              <a:ext cx="2305564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 Amplitude Spectrum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841928C-F8D6-4710-A978-18F918170453}"/>
                </a:ext>
              </a:extLst>
            </p:cNvPr>
            <p:cNvSpPr txBox="1"/>
            <p:nvPr/>
          </p:nvSpPr>
          <p:spPr>
            <a:xfrm>
              <a:off x="6779125" y="2045050"/>
              <a:ext cx="1223828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Mel- </a:t>
              </a:r>
              <a:r>
                <a:rPr lang="en-US" dirty="0" smtClean="0"/>
                <a:t>Scaling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33184F6-F95A-4D75-B604-91B061567979}"/>
                </a:ext>
              </a:extLst>
            </p:cNvPr>
            <p:cNvSpPr txBox="1"/>
            <p:nvPr/>
          </p:nvSpPr>
          <p:spPr>
            <a:xfrm>
              <a:off x="8319124" y="1937375"/>
              <a:ext cx="1753473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Discrete Cosine Transform 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xmlns="" id="{C15D145E-F52C-4C25-8D5C-E230AB87A8B1}"/>
                </a:ext>
              </a:extLst>
            </p:cNvPr>
            <p:cNvSpPr/>
            <p:nvPr/>
          </p:nvSpPr>
          <p:spPr>
            <a:xfrm>
              <a:off x="2225678" y="2266179"/>
              <a:ext cx="367324" cy="26572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xmlns="" id="{FBE4A574-BFCD-4DA9-836B-5F33C514AB9E}"/>
                </a:ext>
              </a:extLst>
            </p:cNvPr>
            <p:cNvSpPr/>
            <p:nvPr/>
          </p:nvSpPr>
          <p:spPr>
            <a:xfrm>
              <a:off x="3735922" y="2238586"/>
              <a:ext cx="367324" cy="26572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xmlns="" id="{F7E569EF-0EA4-4CA2-B155-D3D62CD23397}"/>
                </a:ext>
              </a:extLst>
            </p:cNvPr>
            <p:cNvSpPr/>
            <p:nvPr/>
          </p:nvSpPr>
          <p:spPr>
            <a:xfrm>
              <a:off x="6528164" y="2266179"/>
              <a:ext cx="250962" cy="23813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xmlns="" id="{94C887FB-5D17-42C6-95B5-32C9E62A7BFA}"/>
                </a:ext>
              </a:extLst>
            </p:cNvPr>
            <p:cNvSpPr/>
            <p:nvPr/>
          </p:nvSpPr>
          <p:spPr>
            <a:xfrm>
              <a:off x="8023362" y="2266179"/>
              <a:ext cx="250962" cy="23813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xmlns="" id="{696C7963-14C8-4553-A868-CDF8E866E29C}"/>
                </a:ext>
              </a:extLst>
            </p:cNvPr>
            <p:cNvSpPr/>
            <p:nvPr/>
          </p:nvSpPr>
          <p:spPr>
            <a:xfrm>
              <a:off x="10178920" y="2266179"/>
              <a:ext cx="250962" cy="23813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D7F6884-C665-40B1-BD9D-1FD06550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34" y="3845329"/>
            <a:ext cx="3784763" cy="2720476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F22F6771-061E-431F-98B0-ED93FF3C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69FC83-7B35-4652-A42C-EE625DC3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27" y="3848697"/>
            <a:ext cx="4558607" cy="27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8" y="-736458"/>
            <a:ext cx="9136233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 u="sng" strike="noStrike" baseline="0" dirty="0">
                <a:latin typeface="+mn-lt"/>
              </a:rPr>
              <a:t>Mel-Frequency Cepstral Coefficients( MFCC)</a:t>
            </a:r>
            <a:endParaRPr lang="en-US" sz="4400" b="1" u="sng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9DA55D3-10C6-41D7-ABAA-91D90E71744F}"/>
              </a:ext>
            </a:extLst>
          </p:cNvPr>
          <p:cNvSpPr txBox="1"/>
          <p:nvPr/>
        </p:nvSpPr>
        <p:spPr>
          <a:xfrm>
            <a:off x="242228" y="1052313"/>
            <a:ext cx="11973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cs typeface="Arial" panose="020B0604020202020204" pitchFamily="34" charset="0"/>
              </a:rPr>
              <a:t>We took first 13 coefficients as it covers most of the spectral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cs typeface="Arial" panose="020B0604020202020204" pitchFamily="34" charset="0"/>
              </a:rPr>
              <a:t>Use ΔMFCCs and ΔΔ MFCCs as we want to </a:t>
            </a:r>
            <a:r>
              <a:rPr lang="en-US" sz="2000" b="0" i="0" dirty="0">
                <a:solidFill>
                  <a:srgbClr val="ECECEC"/>
                </a:solidFill>
                <a:effectLst/>
                <a:cs typeface="Arial" panose="020B0604020202020204" pitchFamily="34" charset="0"/>
              </a:rPr>
              <a:t>capture the temporal dynamics of speech signals, providing crucial information about how spectral characteristics change over time.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ECECEC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cs typeface="Arial" panose="020B0604020202020204" pitchFamily="34" charset="0"/>
              </a:rPr>
              <a:t>So, We have in </a:t>
            </a:r>
            <a:r>
              <a:rPr lang="en-US" dirty="0">
                <a:cs typeface="Arial" panose="020B0604020202020204" pitchFamily="34" charset="0"/>
              </a:rPr>
              <a:t>t</a:t>
            </a:r>
            <a:r>
              <a:rPr lang="en-US" sz="1800" b="0" i="0" u="none" strike="noStrike" baseline="0" dirty="0">
                <a:cs typeface="Arial" panose="020B0604020202020204" pitchFamily="34" charset="0"/>
              </a:rPr>
              <a:t>otal 39 coefficients per frame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7E887CD-DF11-4B65-9FD0-AD55F9C333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4980" y="3429000"/>
            <a:ext cx="8000219" cy="258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38C849-A4F3-4EB3-871B-54DC2677D6AF}"/>
              </a:ext>
            </a:extLst>
          </p:cNvPr>
          <p:cNvSpPr txBox="1"/>
          <p:nvPr/>
        </p:nvSpPr>
        <p:spPr>
          <a:xfrm>
            <a:off x="4244729" y="6144638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MFFCs for Speaker ID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2D305C4-703C-4A71-9F1D-4CCE07E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54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08" y="-1142858"/>
            <a:ext cx="9136233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 u="sng" strike="noStrike" baseline="0" dirty="0">
                <a:latin typeface="+mn-lt"/>
              </a:rPr>
              <a:t>(Delta MFCC) and (Delta </a:t>
            </a:r>
            <a:r>
              <a:rPr lang="en-US" sz="2400" b="1" i="0" u="sng" strike="noStrike" baseline="0" dirty="0" err="1">
                <a:latin typeface="+mn-lt"/>
              </a:rPr>
              <a:t>Delta</a:t>
            </a:r>
            <a:r>
              <a:rPr lang="en-US" sz="2400" b="1" i="0" u="sng" strike="noStrike" baseline="0" dirty="0">
                <a:latin typeface="+mn-lt"/>
              </a:rPr>
              <a:t> MFCC)</a:t>
            </a:r>
            <a:endParaRPr lang="en-US" sz="4400" b="1" u="sng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38C849-A4F3-4EB3-871B-54DC2677D6AF}"/>
              </a:ext>
            </a:extLst>
          </p:cNvPr>
          <p:cNvSpPr txBox="1"/>
          <p:nvPr/>
        </p:nvSpPr>
        <p:spPr>
          <a:xfrm>
            <a:off x="4132968" y="3434653"/>
            <a:ext cx="3547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Delta MFFCs for Speaker ID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704E5E-6FC6-4B3A-B544-B93ED567D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8161" y="877076"/>
            <a:ext cx="8165919" cy="2522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F407B6-DD56-4672-96C7-4523DD4CC6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7519" y="3848885"/>
            <a:ext cx="8165919" cy="2522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6EF8E5-09C0-400B-8F72-179675FAD9B2}"/>
              </a:ext>
            </a:extLst>
          </p:cNvPr>
          <p:cNvSpPr txBox="1"/>
          <p:nvPr/>
        </p:nvSpPr>
        <p:spPr>
          <a:xfrm>
            <a:off x="3800123" y="6393139"/>
            <a:ext cx="3720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Delta </a:t>
            </a:r>
            <a:r>
              <a:rPr lang="en-US" sz="1600" dirty="0" err="1"/>
              <a:t>Delta</a:t>
            </a:r>
            <a:r>
              <a:rPr lang="en-US" sz="1600" dirty="0"/>
              <a:t> MFFCs for Speaker ID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C6F6F7C-C9D0-4319-9B05-9A261B88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0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9945567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Deep Learning Model: Key Terms to know:-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110676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Convolutional neural network (CNN) </a:t>
            </a:r>
            <a:r>
              <a:rPr lang="en-US" sz="2000" dirty="0"/>
              <a:t>is a regularized type of feed-forward neural network that learns feature engineering by itself via filters (or kernel) optimization.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904288" y="3102822"/>
            <a:ext cx="40547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en-US" dirty="0"/>
              <a:t>Convolution:</a:t>
            </a:r>
          </a:p>
          <a:p>
            <a:pPr algn="ctr"/>
            <a:r>
              <a:rPr lang="en-US" dirty="0"/>
              <a:t>CNNs use filters (small grids of numbers) to scan across an image. This process is called convolution.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filter looks for specific patterns or features in the image, like edges or textures.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026" name="Picture 2" descr="What are Convolutional Neural Networks? | IB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1" y="2921300"/>
            <a:ext cx="5983968" cy="337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9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3579273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82037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Text independent speaker recognition.</a:t>
            </a:r>
          </a:p>
          <a:p>
            <a:pPr marL="342900" indent="-342900">
              <a:buAutoNum type="arabicPeriod"/>
            </a:pPr>
            <a:r>
              <a:rPr lang="en-US" sz="2000" dirty="0"/>
              <a:t>Data acquisition.</a:t>
            </a:r>
          </a:p>
          <a:p>
            <a:pPr marL="342900" indent="-342900">
              <a:buAutoNum type="arabicPeriod"/>
            </a:pPr>
            <a:r>
              <a:rPr lang="en-US" sz="2000" dirty="0"/>
              <a:t>Introduction to some speech features (Spectrogram, MFCC, Pitch, Short time energy (STE). </a:t>
            </a:r>
          </a:p>
          <a:p>
            <a:pPr marL="342900" indent="-342900">
              <a:buAutoNum type="arabicPeriod"/>
            </a:pPr>
            <a:r>
              <a:rPr lang="en-US" sz="2000" dirty="0"/>
              <a:t>Use of various speech features to evaluate the uniqueness of speech from speaker to speaker.</a:t>
            </a:r>
          </a:p>
          <a:p>
            <a:pPr marL="342900" indent="-342900">
              <a:buAutoNum type="arabicPeriod"/>
            </a:pPr>
            <a:r>
              <a:rPr lang="en-US" sz="2000" dirty="0"/>
              <a:t>Use of various Deep learning models to predict the speaker.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2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9945567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Deep Learning Model: Key Terms to know:-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12655" y="1208401"/>
            <a:ext cx="11067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Max pooling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average pooling </a:t>
            </a:r>
            <a:r>
              <a:rPr lang="en-US" sz="2000" dirty="0"/>
              <a:t>is also used to </a:t>
            </a:r>
          </a:p>
          <a:p>
            <a:r>
              <a:rPr lang="en-US" sz="2000" dirty="0"/>
              <a:t>     make the image size smaller after every filter </a:t>
            </a:r>
          </a:p>
          <a:p>
            <a:r>
              <a:rPr lang="en-US" sz="2000" dirty="0"/>
              <a:t>     operation.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Dropout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is also used to keep the </a:t>
            </a:r>
          </a:p>
          <a:p>
            <a:r>
              <a:rPr lang="en-US" sz="2000" dirty="0"/>
              <a:t>     model from overfitting.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2050" name="Picture 2" descr="Illustration of Max Pooling and Average Pooling Figure 2 above shows an...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920" y="1922835"/>
            <a:ext cx="49244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illustration of the dropout mechanism within the proposed CNN. (a)..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22" y="3742103"/>
            <a:ext cx="4211152" cy="247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8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10161228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CNN Model: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76103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We used a CNN model to predict the speaker.</a:t>
            </a:r>
          </a:p>
          <a:p>
            <a:pPr marL="342900" indent="-342900">
              <a:buAutoNum type="arabicPeriod"/>
            </a:pPr>
            <a:r>
              <a:rPr lang="en-US" sz="2000" dirty="0"/>
              <a:t>Apart from this model we considered using-</a:t>
            </a:r>
          </a:p>
          <a:p>
            <a:r>
              <a:rPr lang="en-US" sz="2000" dirty="0"/>
              <a:t>      </a:t>
            </a:r>
            <a:r>
              <a:rPr lang="en-US" sz="2000" dirty="0">
                <a:solidFill>
                  <a:srgbClr val="FF0000"/>
                </a:solidFill>
              </a:rPr>
              <a:t>Transfer Learning</a:t>
            </a:r>
            <a:r>
              <a:rPr lang="en-US" sz="2000" dirty="0"/>
              <a:t>: A pre-trained model(trained on a </a:t>
            </a:r>
          </a:p>
          <a:p>
            <a:r>
              <a:rPr lang="en-US" sz="2000" dirty="0"/>
              <a:t>      very large dataset. </a:t>
            </a:r>
          </a:p>
          <a:p>
            <a:r>
              <a:rPr lang="en-US" sz="2000" dirty="0"/>
              <a:t>      </a:t>
            </a:r>
            <a:r>
              <a:rPr lang="en-US" sz="2000" dirty="0">
                <a:solidFill>
                  <a:srgbClr val="FF0000"/>
                </a:solidFill>
              </a:rPr>
              <a:t>RESNET-51</a:t>
            </a:r>
            <a:r>
              <a:rPr lang="en-US" sz="2000" dirty="0"/>
              <a:t>: It requires 3 color channel and is requires </a:t>
            </a:r>
          </a:p>
          <a:p>
            <a:r>
              <a:rPr lang="en-US" sz="2000" dirty="0"/>
              <a:t>	very powerful processing capability for a PC.</a:t>
            </a:r>
          </a:p>
          <a:p>
            <a:r>
              <a:rPr lang="en-US" sz="2000" dirty="0"/>
              <a:t>3.  Ultimately we used the model displayed on the right </a:t>
            </a:r>
          </a:p>
          <a:p>
            <a:r>
              <a:rPr lang="en-US" sz="2000" dirty="0"/>
              <a:t>     due to its simplicity, swift trainability and good accuracy.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205" y="1656272"/>
            <a:ext cx="4044645" cy="4331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345" y="5987325"/>
            <a:ext cx="405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Used Models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7452533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Training 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82037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used </a:t>
            </a:r>
            <a:r>
              <a:rPr lang="en-US" sz="2000" dirty="0">
                <a:solidFill>
                  <a:srgbClr val="FF0000"/>
                </a:solidFill>
              </a:rPr>
              <a:t>4</a:t>
            </a:r>
            <a:r>
              <a:rPr lang="en-US" sz="2000" dirty="0"/>
              <a:t> different types of speech features to train the model-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Mel-spectrogram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Mel-spectrogram clumped with the delta and delta deltas of Mel-spectrogram.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MFCC, delta and delta </a:t>
            </a:r>
            <a:r>
              <a:rPr lang="en-US" sz="2000" dirty="0" err="1"/>
              <a:t>delta</a:t>
            </a:r>
            <a:r>
              <a:rPr lang="en-US" sz="2000" dirty="0"/>
              <a:t> of MFCC clumped together.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MFCC, delta and delta </a:t>
            </a:r>
            <a:r>
              <a:rPr lang="en-US" sz="2000" dirty="0" err="1"/>
              <a:t>delta</a:t>
            </a:r>
            <a:r>
              <a:rPr lang="en-US" sz="2000" dirty="0"/>
              <a:t> of MFCC clumped with spectrogram.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18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10290624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Evaluation of Accuracy and Confusion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5106" y="6142009"/>
            <a:ext cx="2113471" cy="37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Mel-spectrogram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68" t="1274"/>
          <a:stretch/>
        </p:blipFill>
        <p:spPr>
          <a:xfrm>
            <a:off x="242229" y="1599776"/>
            <a:ext cx="4899804" cy="394993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68770" y="1780358"/>
            <a:ext cx="3724795" cy="2172003"/>
            <a:chOff x="6148665" y="2595938"/>
            <a:chExt cx="3724795" cy="21720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8665" y="2595938"/>
              <a:ext cx="3724795" cy="217200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798944" y="4304580"/>
              <a:ext cx="414068" cy="1552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02" y="1780358"/>
            <a:ext cx="2641653" cy="219594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9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10290624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Evaluation of Accuracy and Confusion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5728" y="6047120"/>
            <a:ext cx="712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MFCC, delta and delta </a:t>
            </a:r>
            <a:r>
              <a:rPr lang="en-US" b="1" dirty="0" err="1"/>
              <a:t>delta</a:t>
            </a:r>
            <a:r>
              <a:rPr lang="en-US" b="1" dirty="0"/>
              <a:t> of MFCC clumped together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3" y="1893641"/>
            <a:ext cx="4900427" cy="37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62"/>
          <a:stretch/>
        </p:blipFill>
        <p:spPr>
          <a:xfrm>
            <a:off x="6173857" y="2355010"/>
            <a:ext cx="4249509" cy="26615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04385" y="4373592"/>
            <a:ext cx="388189" cy="1897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2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10290624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Final Verdict On Any Audio Outside the Primary Database</a:t>
            </a:r>
          </a:p>
        </p:txBody>
      </p:sp>
      <p:pic>
        <p:nvPicPr>
          <p:cNvPr id="3" name="dipro_e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9042" y="5106835"/>
            <a:ext cx="487363" cy="4873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449" y="5593105"/>
            <a:ext cx="235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Dipro</a:t>
            </a:r>
            <a:r>
              <a:rPr lang="en-US" b="1" dirty="0"/>
              <a:t> – Speaker 0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Successful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986" y="4490048"/>
            <a:ext cx="2343477" cy="476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9613" y="4471316"/>
            <a:ext cx="2475237" cy="495047"/>
          </a:xfrm>
          <a:prstGeom prst="rect">
            <a:avLst/>
          </a:prstGeom>
        </p:spPr>
      </p:pic>
      <p:pic>
        <p:nvPicPr>
          <p:cNvPr id="11" name="soumik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56918" y="5105742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99613" y="5593105"/>
            <a:ext cx="235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Soumik</a:t>
            </a:r>
            <a:r>
              <a:rPr lang="en-US" b="1" dirty="0"/>
              <a:t> – Speaker 5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Successful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1430" y="4490048"/>
            <a:ext cx="2406030" cy="498811"/>
          </a:xfrm>
          <a:prstGeom prst="rect">
            <a:avLst/>
          </a:prstGeom>
        </p:spPr>
      </p:pic>
      <p:pic>
        <p:nvPicPr>
          <p:cNvPr id="14" name="enayet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97082" y="5105742"/>
            <a:ext cx="487363" cy="4873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19103" y="5593105"/>
            <a:ext cx="2887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Enayet</a:t>
            </a:r>
            <a:r>
              <a:rPr lang="en-US" b="1" dirty="0"/>
              <a:t> (EC) – Speaker 1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Successful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8940" y="5593104"/>
            <a:ext cx="2887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Munjerin</a:t>
            </a:r>
            <a:r>
              <a:rPr lang="en-US" b="1" dirty="0"/>
              <a:t> – Speaker 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Unsuccessful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3025" y="1613140"/>
            <a:ext cx="7444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Splits the input audio (preprocessed) into frames of 1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the model vote for every frame. (On which speaker it is).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the majority vote to be the output.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0264" y="4469268"/>
            <a:ext cx="2415395" cy="514756"/>
          </a:xfrm>
          <a:prstGeom prst="rect">
            <a:avLst/>
          </a:prstGeom>
        </p:spPr>
      </p:pic>
      <p:pic>
        <p:nvPicPr>
          <p:cNvPr id="21" name="munjerin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94279" y="5105742"/>
            <a:ext cx="487363" cy="487363"/>
          </a:xfrm>
          <a:prstGeom prst="rect">
            <a:avLst/>
          </a:prstGeom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4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39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6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thank you for watching thanks GIF on GIFER - by Kari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47" y="1526457"/>
            <a:ext cx="3821202" cy="382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3579273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8203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To create a database of audio from different speakers.</a:t>
            </a:r>
          </a:p>
          <a:p>
            <a:pPr marL="342900" indent="-342900">
              <a:buAutoNum type="arabicPeriod"/>
            </a:pPr>
            <a:r>
              <a:rPr lang="en-US" sz="2000" dirty="0"/>
              <a:t>Perform preprocessing on the database. </a:t>
            </a:r>
          </a:p>
          <a:p>
            <a:pPr marL="342900" indent="-342900">
              <a:buAutoNum type="arabicPeriod"/>
            </a:pPr>
            <a:r>
              <a:rPr lang="en-US" sz="2000" dirty="0"/>
              <a:t>To visualize Mel-Spectrogram and MFCC of different speakers.</a:t>
            </a:r>
          </a:p>
          <a:p>
            <a:pPr marL="342900" indent="-342900">
              <a:buAutoNum type="arabicPeriod"/>
            </a:pPr>
            <a:r>
              <a:rPr lang="en-US" sz="2000" dirty="0"/>
              <a:t>To convert a time series audio to an one layer image with the help of MFCC and Spectrogram.</a:t>
            </a:r>
          </a:p>
          <a:p>
            <a:pPr marL="342900" indent="-342900">
              <a:buAutoNum type="arabicPeriod"/>
            </a:pPr>
            <a:r>
              <a:rPr lang="en-US" sz="2000" dirty="0"/>
              <a:t>Frame by frame analysis of an audio to understand the transition.</a:t>
            </a:r>
          </a:p>
          <a:p>
            <a:pPr marL="342900" indent="-342900">
              <a:buAutoNum type="arabicPeriod"/>
            </a:pPr>
            <a:r>
              <a:rPr lang="en-US" sz="2000" dirty="0"/>
              <a:t>To build a suitable deep learning model and use this model to recognize any speaker from the database independent of what he/she says.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4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08" y="-1142858"/>
            <a:ext cx="305804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Workflow</a:t>
            </a:r>
            <a:r>
              <a:rPr lang="en-US" sz="3600" b="1" u="sng" dirty="0">
                <a:latin typeface="+mn-lt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AB3C2C5-1796-43F2-8E28-9B2860C87386}"/>
              </a:ext>
            </a:extLst>
          </p:cNvPr>
          <p:cNvGrpSpPr/>
          <p:nvPr/>
        </p:nvGrpSpPr>
        <p:grpSpPr>
          <a:xfrm>
            <a:off x="4502923" y="1134377"/>
            <a:ext cx="2306231" cy="4548479"/>
            <a:chOff x="4577114" y="795970"/>
            <a:chExt cx="2306231" cy="45484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D746321-E216-4B90-B80C-3FF0F5AE84FD}"/>
                </a:ext>
              </a:extLst>
            </p:cNvPr>
            <p:cNvSpPr txBox="1"/>
            <p:nvPr/>
          </p:nvSpPr>
          <p:spPr>
            <a:xfrm>
              <a:off x="4577114" y="795970"/>
              <a:ext cx="230556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Audio Acquisition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27EE991-E4FB-49F9-876B-68BBAC568BEA}"/>
                </a:ext>
              </a:extLst>
            </p:cNvPr>
            <p:cNvSpPr txBox="1"/>
            <p:nvPr/>
          </p:nvSpPr>
          <p:spPr>
            <a:xfrm>
              <a:off x="4577114" y="1837212"/>
              <a:ext cx="2305562" cy="367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 Processing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68D3853-EEFC-40DE-ABFE-BB1B2277F594}"/>
                </a:ext>
              </a:extLst>
            </p:cNvPr>
            <p:cNvSpPr txBox="1"/>
            <p:nvPr/>
          </p:nvSpPr>
          <p:spPr>
            <a:xfrm>
              <a:off x="4577781" y="2851515"/>
              <a:ext cx="230556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3462E47-3001-4BCF-B4A4-8DAEBCD44718}"/>
                </a:ext>
              </a:extLst>
            </p:cNvPr>
            <p:cNvSpPr txBox="1"/>
            <p:nvPr/>
          </p:nvSpPr>
          <p:spPr>
            <a:xfrm>
              <a:off x="4577780" y="3867827"/>
              <a:ext cx="2305563" cy="3673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Training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92F6239-10E8-4C35-94D3-08CE504FCE02}"/>
                </a:ext>
              </a:extLst>
            </p:cNvPr>
            <p:cNvSpPr txBox="1"/>
            <p:nvPr/>
          </p:nvSpPr>
          <p:spPr>
            <a:xfrm>
              <a:off x="4577115" y="4977124"/>
              <a:ext cx="2305562" cy="367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 Prediction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xmlns="" id="{CEF55CBA-D01B-4408-8F63-919AEE221A24}"/>
                </a:ext>
              </a:extLst>
            </p:cNvPr>
            <p:cNvSpPr/>
            <p:nvPr/>
          </p:nvSpPr>
          <p:spPr>
            <a:xfrm rot="5400000">
              <a:off x="5546901" y="1378853"/>
              <a:ext cx="367324" cy="26572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88560E0D-CF82-4D64-89C2-557C894EA773}"/>
              </a:ext>
            </a:extLst>
          </p:cNvPr>
          <p:cNvSpPr/>
          <p:nvPr/>
        </p:nvSpPr>
        <p:spPr>
          <a:xfrm rot="5400000">
            <a:off x="5472710" y="2733571"/>
            <a:ext cx="367324" cy="265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18086D32-06A4-47FF-98B8-492E848695F8}"/>
              </a:ext>
            </a:extLst>
          </p:cNvPr>
          <p:cNvSpPr/>
          <p:nvPr/>
        </p:nvSpPr>
        <p:spPr>
          <a:xfrm rot="5400000">
            <a:off x="5472710" y="3803360"/>
            <a:ext cx="367324" cy="265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5808B96D-C0D7-4E20-95DE-E71430EACE1D}"/>
              </a:ext>
            </a:extLst>
          </p:cNvPr>
          <p:cNvSpPr/>
          <p:nvPr/>
        </p:nvSpPr>
        <p:spPr>
          <a:xfrm rot="5400000">
            <a:off x="5480904" y="4904017"/>
            <a:ext cx="367324" cy="26572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2A319A-9807-4F89-BBD1-D4E2A375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5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8763748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Audio Acquisition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970" y="1656272"/>
            <a:ext cx="95235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We created our audio database for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speakers</a:t>
            </a:r>
            <a:r>
              <a:rPr lang="en-US" sz="2000" dirty="0"/>
              <a:t>. </a:t>
            </a:r>
          </a:p>
          <a:p>
            <a:pPr marL="342900" indent="-342900">
              <a:buAutoNum type="arabicPeriod"/>
            </a:pPr>
            <a:r>
              <a:rPr lang="en-US" sz="2000" dirty="0"/>
              <a:t>Each speaker has audio between </a:t>
            </a:r>
            <a:r>
              <a:rPr lang="en-US" sz="2000" dirty="0">
                <a:solidFill>
                  <a:srgbClr val="FF0000"/>
                </a:solidFill>
              </a:rPr>
              <a:t>20-25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minutes</a:t>
            </a:r>
            <a:r>
              <a:rPr lang="en-US" sz="2000" dirty="0"/>
              <a:t>.</a:t>
            </a:r>
          </a:p>
          <a:p>
            <a:pPr marL="342900" indent="-342900">
              <a:buAutoNum type="arabicPeriod"/>
            </a:pPr>
            <a:r>
              <a:rPr lang="en-US" sz="2000" dirty="0"/>
              <a:t>Speaker review:-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Speaker-0 ----- </a:t>
            </a:r>
            <a:r>
              <a:rPr lang="en-US" sz="2000" dirty="0" err="1"/>
              <a:t>Dipro</a:t>
            </a:r>
            <a:r>
              <a:rPr lang="en-US" sz="2000" dirty="0"/>
              <a:t> (Group member, ID-2006018)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Speaker-1 ----- </a:t>
            </a:r>
            <a:r>
              <a:rPr lang="en-US" sz="2000" dirty="0" err="1"/>
              <a:t>Enayet</a:t>
            </a:r>
            <a:r>
              <a:rPr lang="en-US" sz="2000" dirty="0"/>
              <a:t> Chowdhury (Famous </a:t>
            </a:r>
            <a:r>
              <a:rPr lang="en-US" sz="2000" dirty="0" err="1"/>
              <a:t>Bangldeshi</a:t>
            </a:r>
            <a:r>
              <a:rPr lang="en-US" sz="2000" dirty="0"/>
              <a:t> </a:t>
            </a:r>
            <a:r>
              <a:rPr lang="en-US" sz="2000" dirty="0" err="1"/>
              <a:t>Youtuber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Speaker-2 ----- </a:t>
            </a:r>
            <a:r>
              <a:rPr lang="en-US" sz="2000" dirty="0" err="1"/>
              <a:t>Farabi</a:t>
            </a:r>
            <a:r>
              <a:rPr lang="en-US" sz="2000" dirty="0"/>
              <a:t> Hafiz (News Anchor)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Speaker-3 ----- </a:t>
            </a:r>
            <a:r>
              <a:rPr lang="en-US" sz="2000" dirty="0" err="1"/>
              <a:t>Munjerin</a:t>
            </a:r>
            <a:r>
              <a:rPr lang="en-US" sz="2000" dirty="0"/>
              <a:t> </a:t>
            </a:r>
            <a:r>
              <a:rPr lang="en-US" sz="2000" dirty="0" err="1"/>
              <a:t>Shahid</a:t>
            </a:r>
            <a:r>
              <a:rPr lang="en-US" sz="2000" dirty="0"/>
              <a:t> (Famous </a:t>
            </a:r>
            <a:r>
              <a:rPr lang="en-US" sz="2000" dirty="0" err="1"/>
              <a:t>Bangldeshi</a:t>
            </a:r>
            <a:r>
              <a:rPr lang="en-US" sz="2000" dirty="0"/>
              <a:t> </a:t>
            </a:r>
            <a:r>
              <a:rPr lang="en-US" sz="2000" dirty="0" err="1"/>
              <a:t>Youtuber</a:t>
            </a:r>
            <a:r>
              <a:rPr lang="en-US" sz="2000" dirty="0"/>
              <a:t>) Speaker-4 ----- Nittya (Group member, ID-2006025)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Speaker-5 ----- </a:t>
            </a:r>
            <a:r>
              <a:rPr lang="en-US" sz="2000" dirty="0" err="1"/>
              <a:t>Orni</a:t>
            </a:r>
            <a:r>
              <a:rPr lang="en-US" sz="2000" dirty="0"/>
              <a:t> (Group member, ID-2006009)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Speaker-6 ----- </a:t>
            </a:r>
            <a:r>
              <a:rPr lang="en-US" sz="2000" dirty="0" err="1"/>
              <a:t>Soumik</a:t>
            </a:r>
            <a:r>
              <a:rPr lang="en-US" sz="2000" dirty="0"/>
              <a:t> (Group member, ID-2006011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Speaker-7 ----- Zahid Ur Rahman (Talk show guest)</a:t>
            </a:r>
          </a:p>
          <a:p>
            <a:pPr marL="342900" indent="-342900">
              <a:buAutoNum type="arabicPeriod"/>
            </a:pPr>
            <a:r>
              <a:rPr lang="en-US" sz="2000" dirty="0"/>
              <a:t>The speakers were allowed to  speak anything. </a:t>
            </a:r>
          </a:p>
          <a:p>
            <a:pPr marL="342900" indent="-342900">
              <a:buAutoNum type="arabicPeriod"/>
            </a:pPr>
            <a:r>
              <a:rPr lang="en-US" sz="2000" dirty="0"/>
              <a:t>Group members’ audios were recorded individually.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Youtubers’</a:t>
            </a:r>
            <a:r>
              <a:rPr lang="en-US" sz="2000" dirty="0"/>
              <a:t> audios were collected from </a:t>
            </a:r>
            <a:r>
              <a:rPr lang="en-US" sz="2000" dirty="0" err="1"/>
              <a:t>youtube</a:t>
            </a:r>
            <a:r>
              <a:rPr lang="en-US" sz="2000" dirty="0"/>
              <a:t> from different videos.</a:t>
            </a:r>
          </a:p>
          <a:p>
            <a:endParaRPr lang="en-US" sz="2000" dirty="0"/>
          </a:p>
          <a:p>
            <a:r>
              <a:rPr lang="en-US" sz="2000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2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9" y="-736459"/>
            <a:ext cx="8763748" cy="3091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Audio Acquisition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66" y="1330027"/>
            <a:ext cx="5229955" cy="4715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8155" y="6045560"/>
            <a:ext cx="488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Frame of audios from the Speakers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3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23" y="370474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u="sng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Preprocessing: Audio</a:t>
            </a:r>
            <a:r>
              <a:rPr lang="en-US" b="1" i="0" u="sng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Silence Remove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Normalize the audio data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For framing inititalize frame length and compute frame size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Calulating the number of frames(data size/frame length)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Equally dividing the data in those frames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Then computing energy of the frames using short term autocorrelation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Plot the short term autocorrelation and main data at the same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28AD96-58E8-4F9D-D93D-0F63FBD5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08" y="1853249"/>
            <a:ext cx="5926149" cy="4395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5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20" y="52105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u="sng" dirty="0"/>
              <a:t>Preprocessing: Audio Silence Remove</a:t>
            </a:r>
            <a:endParaRPr lang="en-US" sz="3600" b="1" i="0" u="sng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3311" y="2052214"/>
            <a:ext cx="4338409" cy="419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Declare a threshold of STAC(in our case 0.015)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Finding the frames for which STAC values are greater than the threshold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Plot the silence removed data along with the main data in the same plot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CA5F04-08CA-BA86-3985-8B1E162F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566" y="1745039"/>
            <a:ext cx="5745379" cy="4503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AA9E6-EE32-E533-5970-443C8188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u="sng" dirty="0"/>
              <a:t>Preprocessing: Pre-Emphasis: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xmlns="" id="{7D9681AB-65CF-47E9-9FA3-7B05D63499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xmlns="" id="{8FCA736E-BDE3-4D4D-8D87-E9AE79250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frequency domain representation&#10;&#10;Description automatically generated">
            <a:extLst>
              <a:ext uri="{FF2B5EF4-FFF2-40B4-BE49-F238E27FC236}">
                <a16:creationId xmlns:a16="http://schemas.microsoft.com/office/drawing/2014/main" xmlns="" id="{5EA4569D-E9E5-6D63-C881-715CAB6BD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1796956"/>
            <a:ext cx="5449471" cy="1907314"/>
          </a:xfrm>
          <a:prstGeom prst="rect">
            <a:avLst/>
          </a:prstGeom>
          <a:effectLst/>
        </p:spPr>
      </p:pic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129AA25D-1E7A-4074-BF68-D55A83B81B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Pre-emphasis is </a:t>
            </a:r>
            <a:r>
              <a:rPr lang="en-US" dirty="0">
                <a:effectLst/>
                <a:latin typeface="+mj-lt"/>
                <a:ea typeface="+mj-ea"/>
                <a:cs typeface="+mj-cs"/>
              </a:rPr>
              <a:t> increasing the amplitude of high frequency bands and reducing the amplitudes of lower bands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We take an input audio and then use pre-emphasis on it using pre-emphasis coefficient 0.98.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After Pre-Emphasis we split the audios into smaller frames of 1 second and move on to feature extraction.</a:t>
            </a:r>
          </a:p>
        </p:txBody>
      </p:sp>
      <p:pic>
        <p:nvPicPr>
          <p:cNvPr id="8" name="Picture 7" descr="A blue graph with text&#10;&#10;Description automatically generated">
            <a:extLst>
              <a:ext uri="{FF2B5EF4-FFF2-40B4-BE49-F238E27FC236}">
                <a16:creationId xmlns:a16="http://schemas.microsoft.com/office/drawing/2014/main" xmlns="" id="{79D3939A-B892-81A6-BE93-2A6FF3453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4448686"/>
            <a:ext cx="5449471" cy="1920938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7198AE-85BC-DD2F-F1DE-77D489F96C4C}"/>
              </a:ext>
            </a:extLst>
          </p:cNvPr>
          <p:cNvSpPr txBox="1"/>
          <p:nvPr/>
        </p:nvSpPr>
        <p:spPr>
          <a:xfrm>
            <a:off x="6403383" y="1305304"/>
            <a:ext cx="493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 spectrum before pre-emphasis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F1EC39-7FB2-9E31-43DC-B75841381247}"/>
              </a:ext>
            </a:extLst>
          </p:cNvPr>
          <p:cNvSpPr txBox="1"/>
          <p:nvPr/>
        </p:nvSpPr>
        <p:spPr>
          <a:xfrm>
            <a:off x="6539345" y="3948911"/>
            <a:ext cx="493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Frequency spectrum after pre-emphasis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81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614</TotalTime>
  <Words>1221</Words>
  <Application>Microsoft Office PowerPoint</Application>
  <PresentationFormat>Widescreen</PresentationFormat>
  <Paragraphs>251</Paragraphs>
  <Slides>26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Bahnschrift SemiCondensed</vt:lpstr>
      <vt:lpstr>Calibri</vt:lpstr>
      <vt:lpstr>Cambria Math</vt:lpstr>
      <vt:lpstr>Century Gothic</vt:lpstr>
      <vt:lpstr>Times New Roman</vt:lpstr>
      <vt:lpstr>Wingdings</vt:lpstr>
      <vt:lpstr>Wingdings 3</vt:lpstr>
      <vt:lpstr>Ion</vt:lpstr>
      <vt:lpstr>PowerPoint Presentation</vt:lpstr>
      <vt:lpstr>Introduction</vt:lpstr>
      <vt:lpstr>Objectives</vt:lpstr>
      <vt:lpstr>Workflow:</vt:lpstr>
      <vt:lpstr>Audio Acquisition</vt:lpstr>
      <vt:lpstr>Audio Acquisition</vt:lpstr>
      <vt:lpstr>Preprocessing: Audio Silence Remove</vt:lpstr>
      <vt:lpstr>Preprocessing: Audio Silence Remove</vt:lpstr>
      <vt:lpstr>Preprocessing: Pre-Emphasis:</vt:lpstr>
      <vt:lpstr>Mel Spectrogram:</vt:lpstr>
      <vt:lpstr>Mel Spectrogram:</vt:lpstr>
      <vt:lpstr>Mel Spectrogram:</vt:lpstr>
      <vt:lpstr>Mel Spectrogram:</vt:lpstr>
      <vt:lpstr>Mel Spectrogram:</vt:lpstr>
      <vt:lpstr>Mel Spectrogram:</vt:lpstr>
      <vt:lpstr>Mel-Frequency Cepstral Coefficients( MFCC)</vt:lpstr>
      <vt:lpstr>Mel-Frequency Cepstral Coefficients( MFCC)</vt:lpstr>
      <vt:lpstr>(Delta MFCC) and (Delta Delta MFCC)</vt:lpstr>
      <vt:lpstr>Deep Learning Model: Key Terms to know:- </vt:lpstr>
      <vt:lpstr>Deep Learning Model: Key Terms to know:- </vt:lpstr>
      <vt:lpstr>CNN Model:</vt:lpstr>
      <vt:lpstr>Training The model</vt:lpstr>
      <vt:lpstr>Evaluation of Accuracy and Confusion Matrix</vt:lpstr>
      <vt:lpstr>Evaluation of Accuracy and Confusion Matrix</vt:lpstr>
      <vt:lpstr>Final Verdict On Any Audio Outside the Primary Database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2006018 - Adith Saha Dipro</dc:creator>
  <cp:lastModifiedBy>Nittya</cp:lastModifiedBy>
  <cp:revision>50</cp:revision>
  <dcterms:created xsi:type="dcterms:W3CDTF">2024-03-08T13:11:07Z</dcterms:created>
  <dcterms:modified xsi:type="dcterms:W3CDTF">2024-03-13T09:15:43Z</dcterms:modified>
</cp:coreProperties>
</file>